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Noto Sans JP" panose="020B0200000000000000" pitchFamily="34" charset="-128"/>
      <p:regular r:id="rId12"/>
      <p:bold r:id="rId13"/>
    </p:embeddedFont>
    <p:embeddedFont>
      <p:font typeface="Plus Jakarta Sans ExtraBold" pitchFamily="2" charset="0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16" d="100"/>
          <a:sy n="116" d="100"/>
        </p:scale>
        <p:origin x="60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7514df230_6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3f7514df230_6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78aaf85b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3f78aaf85b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857250" y="1694259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B82F6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PROPOSAL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857250" y="2325141"/>
            <a:ext cx="1100137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アジャイル導入のご提案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857250" y="3544341"/>
            <a:ext cx="104775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小さく始め、学びながら改善するチームへ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857250" y="4534941"/>
            <a:ext cx="952500" cy="190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857250" y="532448"/>
            <a:ext cx="10477500" cy="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 dirty="0" err="1">
                <a:solidFill>
                  <a:srgbClr val="CBD5E1"/>
                </a:solidFill>
                <a:latin typeface="Noto Sans JP"/>
                <a:ea typeface="Noto Sans JP"/>
                <a:cs typeface="Noto Sans JP"/>
                <a:sym typeface="Noto Sans JP"/>
              </a:rPr>
              <a:t>自由に編集してお使いください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5762625"/>
            <a:ext cx="104775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0" y="2682180"/>
            <a:ext cx="247650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4250" y="2682180"/>
            <a:ext cx="247650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0" y="2682180"/>
            <a:ext cx="247650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0" y="2682180"/>
            <a:ext cx="2476500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857250" y="571500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01 / CURRENT STATE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57250" y="819150"/>
            <a:ext cx="110013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いま、私たちの現場で起きていること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857250" y="1716285"/>
            <a:ext cx="1047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現在の仕事の進め方には、個人の努力だけでは解決しにくい課題があります。</a:t>
            </a:r>
            <a:endParaRPr sz="18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857250" y="6057900"/>
            <a:ext cx="1078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個人の頑張りではなく、仕事の進め方そのものを見直す必要があります。</a:t>
            </a:r>
            <a:endParaRPr sz="1800" b="1">
              <a:solidFill>
                <a:srgbClr val="2563EB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942750" y="3030975"/>
            <a:ext cx="235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変えられない</a:t>
            </a:r>
            <a:endParaRPr sz="2000"/>
          </a:p>
        </p:txBody>
      </p:sp>
      <p:sp>
        <p:nvSpPr>
          <p:cNvPr id="105" name="Google Shape;105;p14"/>
          <p:cNvSpPr txBox="1"/>
          <p:nvPr/>
        </p:nvSpPr>
        <p:spPr>
          <a:xfrm>
            <a:off x="994850" y="3820200"/>
            <a:ext cx="218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顧客の要望や状況が変わっても、計画や仕様をすぐに変更できない。</a:t>
            </a:r>
            <a:endParaRPr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3609750" y="3030975"/>
            <a:ext cx="235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待たされる</a:t>
            </a:r>
            <a:endParaRPr sz="2000"/>
          </a:p>
        </p:txBody>
      </p:sp>
      <p:sp>
        <p:nvSpPr>
          <p:cNvPr id="107" name="Google Shape;107;p14"/>
          <p:cNvSpPr txBox="1"/>
          <p:nvPr/>
        </p:nvSpPr>
        <p:spPr>
          <a:xfrm>
            <a:off x="3670950" y="3820200"/>
            <a:ext cx="218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他部署・承認・外注先への依存が多く、確認や調整の待ち時間が発生する。</a:t>
            </a:r>
            <a:endParaRPr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6191250" y="3030975"/>
            <a:ext cx="2430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時間を奪われる</a:t>
            </a:r>
            <a:endParaRPr sz="2000"/>
          </a:p>
        </p:txBody>
      </p:sp>
      <p:sp>
        <p:nvSpPr>
          <p:cNvPr id="109" name="Google Shape;109;p14"/>
          <p:cNvSpPr txBox="1"/>
          <p:nvPr/>
        </p:nvSpPr>
        <p:spPr>
          <a:xfrm>
            <a:off x="6400150" y="3820200"/>
            <a:ext cx="2048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会議・報告・承認・根回しが増え、本来の仕事や改善に集中できない。</a:t>
            </a:r>
            <a:endParaRPr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8943750" y="3030975"/>
            <a:ext cx="2430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分からない</a:t>
            </a:r>
            <a:endParaRPr sz="2000"/>
          </a:p>
        </p:txBody>
      </p:sp>
      <p:sp>
        <p:nvSpPr>
          <p:cNvPr id="111" name="Google Shape;111;p14"/>
          <p:cNvSpPr txBox="1"/>
          <p:nvPr/>
        </p:nvSpPr>
        <p:spPr>
          <a:xfrm>
            <a:off x="9004950" y="3820200"/>
            <a:ext cx="218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顧客からのフィードバックが遅く、作った後で「違った」と分かる。</a:t>
            </a:r>
            <a:endParaRPr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857250" y="571500"/>
            <a:ext cx="1047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02 / TARGET STATE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563EB"/>
              </a:solidFill>
              <a:latin typeface="Plus Jakarta Sans ExtraBold"/>
              <a:ea typeface="Plus Jakarta Sans ExtraBold"/>
              <a:cs typeface="Plus Jakarta Sans ExtraBold"/>
              <a:sym typeface="Plus Jakarta Sans ExtraBold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857250" y="819150"/>
            <a:ext cx="11001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アジャイル導入によって目指したい状態</a:t>
            </a:r>
            <a:endParaRPr sz="3450" b="1">
              <a:solidFill>
                <a:srgbClr val="0F172A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857250" y="1716285"/>
            <a:ext cx="1047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仕事の進め方を「進化」させることが目的です。</a:t>
            </a:r>
            <a:endParaRPr sz="18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120" name="Google Shape;12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2481025"/>
            <a:ext cx="10578101" cy="76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3391917"/>
            <a:ext cx="10578101" cy="76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4302809"/>
            <a:ext cx="10578101" cy="76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5213701"/>
            <a:ext cx="10578101" cy="7639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/>
          <p:nvPr/>
        </p:nvSpPr>
        <p:spPr>
          <a:xfrm>
            <a:off x="1258827" y="2735683"/>
            <a:ext cx="19590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8" b="1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着手タイミング</a:t>
            </a:r>
            <a:endParaRPr sz="1440"/>
          </a:p>
        </p:txBody>
      </p:sp>
      <p:sp>
        <p:nvSpPr>
          <p:cNvPr id="125" name="Google Shape;125;p15"/>
          <p:cNvSpPr txBox="1"/>
          <p:nvPr/>
        </p:nvSpPr>
        <p:spPr>
          <a:xfrm>
            <a:off x="3217739" y="2730785"/>
            <a:ext cx="3643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1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詳細まで全て決めてから開始</a:t>
            </a:r>
            <a:endParaRPr sz="1645"/>
          </a:p>
        </p:txBody>
      </p:sp>
      <p:sp>
        <p:nvSpPr>
          <p:cNvPr id="126" name="Google Shape;126;p15"/>
          <p:cNvSpPr txBox="1"/>
          <p:nvPr/>
        </p:nvSpPr>
        <p:spPr>
          <a:xfrm>
            <a:off x="7448989" y="2696505"/>
            <a:ext cx="36435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4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必要な範囲を定め、小さく始める</a:t>
            </a:r>
            <a:endParaRPr sz="1440"/>
          </a:p>
        </p:txBody>
      </p:sp>
      <p:sp>
        <p:nvSpPr>
          <p:cNvPr id="127" name="Google Shape;127;p15"/>
          <p:cNvSpPr txBox="1"/>
          <p:nvPr/>
        </p:nvSpPr>
        <p:spPr>
          <a:xfrm>
            <a:off x="1258827" y="3646575"/>
            <a:ext cx="19590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8" b="1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リスクの早期検知</a:t>
            </a:r>
            <a:endParaRPr sz="1440"/>
          </a:p>
        </p:txBody>
      </p:sp>
      <p:sp>
        <p:nvSpPr>
          <p:cNvPr id="128" name="Google Shape;128;p15"/>
          <p:cNvSpPr txBox="1"/>
          <p:nvPr/>
        </p:nvSpPr>
        <p:spPr>
          <a:xfrm>
            <a:off x="3217739" y="3641678"/>
            <a:ext cx="3643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1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後半で問題を発見（手遅れ）</a:t>
            </a:r>
            <a:endParaRPr sz="1645"/>
          </a:p>
        </p:txBody>
      </p:sp>
      <p:sp>
        <p:nvSpPr>
          <p:cNvPr id="129" name="Google Shape;129;p15"/>
          <p:cNvSpPr txBox="1"/>
          <p:nvPr/>
        </p:nvSpPr>
        <p:spPr>
          <a:xfrm>
            <a:off x="7448989" y="3607397"/>
            <a:ext cx="36435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4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短い周期で確認し、早期に修正する</a:t>
            </a:r>
            <a:endParaRPr sz="1440"/>
          </a:p>
        </p:txBody>
      </p:sp>
      <p:sp>
        <p:nvSpPr>
          <p:cNvPr id="130" name="Google Shape;130;p15"/>
          <p:cNvSpPr txBox="1"/>
          <p:nvPr/>
        </p:nvSpPr>
        <p:spPr>
          <a:xfrm>
            <a:off x="1258827" y="4557467"/>
            <a:ext cx="19590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8" b="1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現場の意思決定</a:t>
            </a:r>
            <a:endParaRPr sz="1440"/>
          </a:p>
        </p:txBody>
      </p:sp>
      <p:sp>
        <p:nvSpPr>
          <p:cNvPr id="131" name="Google Shape;131;p15"/>
          <p:cNvSpPr txBox="1"/>
          <p:nvPr/>
        </p:nvSpPr>
        <p:spPr>
          <a:xfrm>
            <a:off x="3217739" y="4552570"/>
            <a:ext cx="3643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1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常に上位者の判断・承認を待つ</a:t>
            </a:r>
            <a:endParaRPr sz="1645"/>
          </a:p>
        </p:txBody>
      </p:sp>
      <p:sp>
        <p:nvSpPr>
          <p:cNvPr id="132" name="Google Shape;132;p15"/>
          <p:cNvSpPr txBox="1"/>
          <p:nvPr/>
        </p:nvSpPr>
        <p:spPr>
          <a:xfrm>
            <a:off x="7448989" y="4518289"/>
            <a:ext cx="36435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4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必要な範囲でチームが自律判断する</a:t>
            </a:r>
            <a:endParaRPr sz="1440"/>
          </a:p>
        </p:txBody>
      </p:sp>
      <p:sp>
        <p:nvSpPr>
          <p:cNvPr id="133" name="Google Shape;133;p15"/>
          <p:cNvSpPr txBox="1"/>
          <p:nvPr/>
        </p:nvSpPr>
        <p:spPr>
          <a:xfrm>
            <a:off x="1258827" y="5468359"/>
            <a:ext cx="1959000" cy="2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88" b="1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改善の頻度</a:t>
            </a:r>
            <a:endParaRPr sz="1440"/>
          </a:p>
        </p:txBody>
      </p:sp>
      <p:sp>
        <p:nvSpPr>
          <p:cNvPr id="134" name="Google Shape;134;p15"/>
          <p:cNvSpPr txBox="1"/>
          <p:nvPr/>
        </p:nvSpPr>
        <p:spPr>
          <a:xfrm>
            <a:off x="3217739" y="5463462"/>
            <a:ext cx="36435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71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振り返りは最後（一回限り）</a:t>
            </a:r>
            <a:endParaRPr sz="1645"/>
          </a:p>
        </p:txBody>
      </p:sp>
      <p:sp>
        <p:nvSpPr>
          <p:cNvPr id="135" name="Google Shape;135;p15"/>
          <p:cNvSpPr txBox="1"/>
          <p:nvPr/>
        </p:nvSpPr>
        <p:spPr>
          <a:xfrm>
            <a:off x="7448989" y="5429181"/>
            <a:ext cx="3643500" cy="2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74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定期的に振り返り、改善を継続する</a:t>
            </a:r>
            <a:endParaRPr sz="1440"/>
          </a:p>
        </p:txBody>
      </p:sp>
      <p:pic>
        <p:nvPicPr>
          <p:cNvPr id="136" name="Google Shape;136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3258" y="2774861"/>
            <a:ext cx="215480" cy="21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3258" y="3685753"/>
            <a:ext cx="215480" cy="21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3258" y="4596645"/>
            <a:ext cx="215480" cy="21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53258" y="5507537"/>
            <a:ext cx="215480" cy="215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312" y="2839114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7687" y="2839114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7062" y="2839114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96437" y="2839114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857250" y="571500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03 / ROADMAP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857250" y="819150"/>
            <a:ext cx="11001375" cy="52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いきなり全社導入せず、段階的に進める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857250" y="1716285"/>
            <a:ext cx="10477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まずは「1チーム・1プロジェクト」で、3ヶ月の検証を行います。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857250" y="4186622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対象選定</a:t>
            </a:r>
            <a:endParaRPr sz="2200"/>
          </a:p>
        </p:txBody>
      </p:sp>
      <p:sp>
        <p:nvSpPr>
          <p:cNvPr id="153" name="Google Shape;153;p16"/>
          <p:cNvSpPr txBox="1"/>
          <p:nvPr/>
        </p:nvSpPr>
        <p:spPr>
          <a:xfrm>
            <a:off x="952500" y="4787817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変化が多く、</a:t>
            </a:r>
            <a:endParaRPr sz="1500" b="0" i="0" u="none" strike="noStrike" cap="none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FBを得やすい領域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3476625" y="4186622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チーム組成</a:t>
            </a:r>
            <a:endParaRPr sz="2200"/>
          </a:p>
        </p:txBody>
      </p:sp>
      <p:sp>
        <p:nvSpPr>
          <p:cNvPr id="155" name="Google Shape;155;p16"/>
          <p:cNvSpPr txBox="1"/>
          <p:nvPr/>
        </p:nvSpPr>
        <p:spPr>
          <a:xfrm>
            <a:off x="3571875" y="4787817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役割と意思決定範囲を</a:t>
            </a:r>
            <a:endParaRPr sz="1500" b="0" i="0" u="none" strike="noStrike" cap="none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明確化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6096000" y="4186622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短周期実践</a:t>
            </a:r>
            <a:endParaRPr sz="2200"/>
          </a:p>
        </p:txBody>
      </p:sp>
      <p:sp>
        <p:nvSpPr>
          <p:cNvPr id="157" name="Google Shape;157;p16"/>
          <p:cNvSpPr txBox="1"/>
          <p:nvPr/>
        </p:nvSpPr>
        <p:spPr>
          <a:xfrm>
            <a:off x="6191250" y="4787817"/>
            <a:ext cx="24288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計画・実行・改善を回す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8715375" y="4186622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効果検証</a:t>
            </a:r>
            <a:endParaRPr sz="2200"/>
          </a:p>
        </p:txBody>
      </p:sp>
      <p:sp>
        <p:nvSpPr>
          <p:cNvPr id="159" name="Google Shape;159;p16"/>
          <p:cNvSpPr txBox="1"/>
          <p:nvPr/>
        </p:nvSpPr>
        <p:spPr>
          <a:xfrm>
            <a:off x="8810625" y="4787817"/>
            <a:ext cx="24288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成果・学びを客観的に確認</a:t>
            </a:r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1333500" y="3853527"/>
            <a:ext cx="9525000" cy="19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1607939"/>
            <a:ext cx="10477500" cy="455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775" y="1617464"/>
            <a:ext cx="5229225" cy="453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6000" y="1617464"/>
            <a:ext cx="5229225" cy="4539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72250" y="4461271"/>
            <a:ext cx="4276725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857250" y="571500"/>
            <a:ext cx="10477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04 / PLAN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857250" y="819150"/>
            <a:ext cx="11001375" cy="52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パイロット導入案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1343025" y="2360414"/>
            <a:ext cx="4490561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03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具体的な実施内容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6572250" y="2360414"/>
            <a:ext cx="4490700" cy="3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03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重視するスタンス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6572250" y="3170039"/>
            <a:ext cx="42768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アジャイルをやること</a:t>
            </a:r>
            <a:r>
              <a:rPr lang="en-US" sz="1650" b="0" i="0" u="none" strike="noStrike" cap="none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を目的にせず、顧客や現場から得た学びを「</a:t>
            </a:r>
            <a:r>
              <a:rPr lang="en-US" sz="1650" b="1" i="0" u="none" strike="noStrike" cap="none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次の判断へ反映すること</a:t>
            </a:r>
            <a:r>
              <a:rPr lang="en-US" sz="1650" b="0" i="0" u="none" strike="noStrike" cap="none">
                <a:solidFill>
                  <a:srgbClr val="FFFFFF"/>
                </a:solidFill>
                <a:latin typeface="Noto Sans JP"/>
                <a:ea typeface="Noto Sans JP"/>
                <a:cs typeface="Noto Sans JP"/>
                <a:sym typeface="Noto Sans JP"/>
              </a:rPr>
              <a:t>」を最優先に運用します。</a:t>
            </a:r>
            <a:endParaRPr/>
          </a:p>
        </p:txBody>
      </p:sp>
      <p:pic>
        <p:nvPicPr>
          <p:cNvPr id="175" name="Google Shape;175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43025" y="2408039"/>
            <a:ext cx="207466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7"/>
          <p:cNvSpPr txBox="1"/>
          <p:nvPr/>
        </p:nvSpPr>
        <p:spPr>
          <a:xfrm>
            <a:off x="1466850" y="3008114"/>
            <a:ext cx="666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•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1533525" y="3008114"/>
            <a:ext cx="40862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アジャイル／スクラムの基礎理解</a:t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1466850" y="3427214"/>
            <a:ext cx="666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•</a:t>
            </a:r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1533525" y="3427214"/>
            <a:ext cx="40862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チーム・役割・意思決定範囲の設定</a:t>
            </a: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1466850" y="3846314"/>
            <a:ext cx="666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•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1533525" y="3846314"/>
            <a:ext cx="40862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短いサイクルでの実践（1〜2週周期）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1466850" y="4265414"/>
            <a:ext cx="666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•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1533525" y="4265414"/>
            <a:ext cx="40862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定期的なレビューとフィードバック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1466850" y="4684514"/>
            <a:ext cx="6667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•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1533525" y="4684514"/>
            <a:ext cx="4086225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1E293B"/>
                </a:solidFill>
                <a:latin typeface="Noto Sans JP"/>
                <a:ea typeface="Noto Sans JP"/>
                <a:cs typeface="Noto Sans JP"/>
                <a:sym typeface="Noto Sans JP"/>
              </a:rPr>
              <a:t>レトロスペクティブによる改善継続</a:t>
            </a:r>
            <a:endParaRPr/>
          </a:p>
        </p:txBody>
      </p:sp>
      <p:pic>
        <p:nvPicPr>
          <p:cNvPr id="186" name="Google Shape;186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72250" y="2408039"/>
            <a:ext cx="207466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7"/>
          <p:cNvSpPr txBox="1"/>
          <p:nvPr/>
        </p:nvSpPr>
        <p:spPr>
          <a:xfrm>
            <a:off x="6572250" y="4880371"/>
            <a:ext cx="4276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（仮）</a:t>
            </a:r>
            <a:r>
              <a:rPr lang="en-US" sz="1350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規模：1チーム（5〜8名程度）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6572250" y="5280421"/>
            <a:ext cx="42768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（仮）</a:t>
            </a:r>
            <a:r>
              <a:rPr lang="en-US" sz="1350" b="0" i="0" u="none" strike="noStrike" cap="none">
                <a:solidFill>
                  <a:srgbClr val="94A3B8"/>
                </a:solidFill>
                <a:latin typeface="Noto Sans JP"/>
                <a:ea typeface="Noto Sans JP"/>
                <a:cs typeface="Noto Sans JP"/>
                <a:sym typeface="Noto Sans JP"/>
              </a:rPr>
              <a:t>期間：3ヶ月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5762625"/>
            <a:ext cx="10477500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0" y="2491425"/>
            <a:ext cx="2476500" cy="28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4250" y="2491425"/>
            <a:ext cx="2476500" cy="28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0" y="2491425"/>
            <a:ext cx="2476500" cy="282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0" y="2491425"/>
            <a:ext cx="2476500" cy="282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/>
        </p:nvSpPr>
        <p:spPr>
          <a:xfrm>
            <a:off x="857250" y="571500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05 / SUCCESS METRICS</a:t>
            </a:r>
            <a:endParaRPr/>
          </a:p>
        </p:txBody>
      </p:sp>
      <p:sp>
        <p:nvSpPr>
          <p:cNvPr id="200" name="Google Shape;200;p18"/>
          <p:cNvSpPr txBox="1"/>
          <p:nvPr/>
        </p:nvSpPr>
        <p:spPr>
          <a:xfrm>
            <a:off x="857250" y="819150"/>
            <a:ext cx="11001375" cy="52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何をもって「成功」とするか</a:t>
            </a:r>
            <a:endParaRPr/>
          </a:p>
        </p:txBody>
      </p:sp>
      <p:sp>
        <p:nvSpPr>
          <p:cNvPr id="201" name="Google Shape;201;p18"/>
          <p:cNvSpPr txBox="1"/>
          <p:nvPr/>
        </p:nvSpPr>
        <p:spPr>
          <a:xfrm>
            <a:off x="857250" y="1716285"/>
            <a:ext cx="10477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作業の完了ではなく、仕事の進め方と成果にどんな変化があったかを評価します。</a:t>
            </a:r>
            <a:endParaRPr/>
          </a:p>
        </p:txBody>
      </p:sp>
      <p:sp>
        <p:nvSpPr>
          <p:cNvPr id="202" name="Google Shape;202;p18"/>
          <p:cNvSpPr txBox="1"/>
          <p:nvPr/>
        </p:nvSpPr>
        <p:spPr>
          <a:xfrm>
            <a:off x="857250" y="6057900"/>
            <a:ext cx="7154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指標は「管理」のためではなく、「次に何を変えるか」の判断に使う</a:t>
            </a:r>
            <a:endParaRPr sz="1800"/>
          </a:p>
        </p:txBody>
      </p:sp>
      <p:sp>
        <p:nvSpPr>
          <p:cNvPr id="203" name="Google Shape;203;p18"/>
          <p:cNvSpPr txBox="1"/>
          <p:nvPr/>
        </p:nvSpPr>
        <p:spPr>
          <a:xfrm>
            <a:off x="977175" y="3084583"/>
            <a:ext cx="209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速度</a:t>
            </a:r>
            <a:endParaRPr sz="3000"/>
          </a:p>
        </p:txBody>
      </p:sp>
      <p:sp>
        <p:nvSpPr>
          <p:cNvPr id="204" name="Google Shape;204;p18"/>
          <p:cNvSpPr txBox="1"/>
          <p:nvPr/>
        </p:nvSpPr>
        <p:spPr>
          <a:xfrm>
            <a:off x="1042725" y="3690558"/>
            <a:ext cx="209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判断・検証までの時間</a:t>
            </a:r>
            <a:endParaRPr sz="1700"/>
          </a:p>
        </p:txBody>
      </p:sp>
      <p:sp>
        <p:nvSpPr>
          <p:cNvPr id="205" name="Google Shape;205;p18"/>
          <p:cNvSpPr txBox="1"/>
          <p:nvPr/>
        </p:nvSpPr>
        <p:spPr>
          <a:xfrm>
            <a:off x="1042725" y="4241321"/>
            <a:ext cx="20955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リードタイムの短縮</a:t>
            </a:r>
            <a:b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 承認待ち時間の削減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3644175" y="3084583"/>
            <a:ext cx="209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価値</a:t>
            </a:r>
            <a:endParaRPr sz="3000"/>
          </a:p>
        </p:txBody>
      </p:sp>
      <p:sp>
        <p:nvSpPr>
          <p:cNvPr id="207" name="Google Shape;207;p18"/>
          <p:cNvSpPr txBox="1"/>
          <p:nvPr/>
        </p:nvSpPr>
        <p:spPr>
          <a:xfrm>
            <a:off x="3709725" y="3690558"/>
            <a:ext cx="209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顧客にとっての価値</a:t>
            </a:r>
            <a:endParaRPr sz="1700"/>
          </a:p>
        </p:txBody>
      </p:sp>
      <p:sp>
        <p:nvSpPr>
          <p:cNvPr id="208" name="Google Shape;208;p18"/>
          <p:cNvSpPr txBox="1"/>
          <p:nvPr/>
        </p:nvSpPr>
        <p:spPr>
          <a:xfrm>
            <a:off x="3709725" y="4241321"/>
            <a:ext cx="20955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フィードバック獲得数</a:t>
            </a:r>
            <a:b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 価値検証サイクルの回数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6311175" y="3084583"/>
            <a:ext cx="209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学習</a:t>
            </a:r>
            <a:endParaRPr sz="3000"/>
          </a:p>
        </p:txBody>
      </p:sp>
      <p:sp>
        <p:nvSpPr>
          <p:cNvPr id="210" name="Google Shape;210;p18"/>
          <p:cNvSpPr txBox="1"/>
          <p:nvPr/>
        </p:nvSpPr>
        <p:spPr>
          <a:xfrm>
            <a:off x="6376725" y="3690558"/>
            <a:ext cx="209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改善・学習の頻度</a:t>
            </a:r>
            <a:endParaRPr sz="1700"/>
          </a:p>
        </p:txBody>
      </p:sp>
      <p:sp>
        <p:nvSpPr>
          <p:cNvPr id="211" name="Google Shape;211;p18"/>
          <p:cNvSpPr txBox="1"/>
          <p:nvPr/>
        </p:nvSpPr>
        <p:spPr>
          <a:xfrm>
            <a:off x="6301125" y="4241316"/>
            <a:ext cx="22467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仮説検証の実践数</a:t>
            </a:r>
            <a:b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 改善アクションの実行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8978175" y="3084583"/>
            <a:ext cx="209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組織</a:t>
            </a:r>
            <a:endParaRPr sz="3000"/>
          </a:p>
        </p:txBody>
      </p:sp>
      <p:sp>
        <p:nvSpPr>
          <p:cNvPr id="213" name="Google Shape;213;p18"/>
          <p:cNvSpPr txBox="1"/>
          <p:nvPr/>
        </p:nvSpPr>
        <p:spPr>
          <a:xfrm>
            <a:off x="9043725" y="3690558"/>
            <a:ext cx="2095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連携・自律性</a:t>
            </a:r>
            <a:endParaRPr sz="1700"/>
          </a:p>
        </p:txBody>
      </p:sp>
      <p:sp>
        <p:nvSpPr>
          <p:cNvPr id="214" name="Google Shape;214;p18"/>
          <p:cNvSpPr txBox="1"/>
          <p:nvPr/>
        </p:nvSpPr>
        <p:spPr>
          <a:xfrm>
            <a:off x="8968125" y="4241313"/>
            <a:ext cx="22467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意思決定の分散化</a:t>
            </a:r>
            <a:br>
              <a:rPr lang="en-US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 協働・心理的安全性の向上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2077342"/>
            <a:ext cx="104775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3250592"/>
            <a:ext cx="104775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9"/>
          <p:cNvSpPr txBox="1"/>
          <p:nvPr/>
        </p:nvSpPr>
        <p:spPr>
          <a:xfrm>
            <a:off x="857250" y="571500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06 / Q&amp;A</a:t>
            </a:r>
            <a:endParaRPr/>
          </a:p>
        </p:txBody>
      </p:sp>
      <p:sp>
        <p:nvSpPr>
          <p:cNvPr id="223" name="Google Shape;223;p19"/>
          <p:cNvSpPr txBox="1"/>
          <p:nvPr/>
        </p:nvSpPr>
        <p:spPr>
          <a:xfrm>
            <a:off x="857250" y="819150"/>
            <a:ext cx="11001375" cy="525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想定される懸念と考え方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857250" y="2077350"/>
            <a:ext cx="3225000" cy="1066800"/>
          </a:xfrm>
          <a:prstGeom prst="roundRect">
            <a:avLst>
              <a:gd name="adj" fmla="val 16667"/>
            </a:avLst>
          </a:prstGeom>
          <a:solidFill>
            <a:srgbClr val="0E17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3739350" y="2077200"/>
            <a:ext cx="7595400" cy="106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9"/>
          <p:cNvSpPr/>
          <p:nvPr/>
        </p:nvSpPr>
        <p:spPr>
          <a:xfrm rot="5400000">
            <a:off x="3498999" y="2435850"/>
            <a:ext cx="531000" cy="349500"/>
          </a:xfrm>
          <a:prstGeom prst="triangle">
            <a:avLst>
              <a:gd name="adj" fmla="val 50000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 txBox="1"/>
          <p:nvPr/>
        </p:nvSpPr>
        <p:spPr>
          <a:xfrm>
            <a:off x="921825" y="2391300"/>
            <a:ext cx="2882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Noto Sans JP"/>
                <a:ea typeface="Noto Sans JP"/>
                <a:cs typeface="Noto Sans JP"/>
                <a:sym typeface="Noto Sans JP"/>
              </a:rPr>
              <a:t>管理できなくならないか？</a:t>
            </a:r>
            <a:endParaRPr sz="1600" b="1">
              <a:solidFill>
                <a:schemeClr val="lt1"/>
              </a:solidFill>
            </a:endParaRPr>
          </a:p>
        </p:txBody>
      </p:sp>
      <p:sp>
        <p:nvSpPr>
          <p:cNvPr id="228" name="Google Shape;228;p19"/>
          <p:cNvSpPr txBox="1"/>
          <p:nvPr/>
        </p:nvSpPr>
        <p:spPr>
          <a:xfrm>
            <a:off x="4183850" y="2286400"/>
            <a:ext cx="69660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E293B"/>
                </a:solidFill>
                <a:highlight>
                  <a:srgbClr val="FFFFFF"/>
                </a:highlight>
                <a:latin typeface="Noto Sans JP"/>
                <a:ea typeface="Noto Sans JP"/>
                <a:cs typeface="Noto Sans JP"/>
                <a:sym typeface="Noto Sans JP"/>
              </a:rPr>
              <a:t>計画をなくすのではありません。短い周期で「計画と実績」を同期し、プロジェクトの透明性を高めます。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229" name="Google Shape;22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3476392"/>
            <a:ext cx="104775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9"/>
          <p:cNvSpPr/>
          <p:nvPr/>
        </p:nvSpPr>
        <p:spPr>
          <a:xfrm>
            <a:off x="857250" y="3476400"/>
            <a:ext cx="3225000" cy="1066800"/>
          </a:xfrm>
          <a:prstGeom prst="roundRect">
            <a:avLst>
              <a:gd name="adj" fmla="val 16667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3739350" y="3476250"/>
            <a:ext cx="7595400" cy="106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9"/>
          <p:cNvSpPr/>
          <p:nvPr/>
        </p:nvSpPr>
        <p:spPr>
          <a:xfrm rot="5400000">
            <a:off x="3498999" y="3834900"/>
            <a:ext cx="531000" cy="349500"/>
          </a:xfrm>
          <a:prstGeom prst="triangle">
            <a:avLst>
              <a:gd name="adj" fmla="val 50000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9"/>
          <p:cNvSpPr txBox="1"/>
          <p:nvPr/>
        </p:nvSpPr>
        <p:spPr>
          <a:xfrm>
            <a:off x="921825" y="3790350"/>
            <a:ext cx="2882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  <a:highlight>
                  <a:srgbClr val="0F172A"/>
                </a:highlight>
                <a:latin typeface="Noto Sans JP"/>
                <a:ea typeface="Noto Sans JP"/>
                <a:cs typeface="Noto Sans JP"/>
                <a:sym typeface="Noto Sans JP"/>
              </a:rPr>
              <a:t>現場の負担が増えないか？</a:t>
            </a:r>
            <a:endParaRPr sz="1600" b="1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34" name="Google Shape;234;p19"/>
          <p:cNvSpPr txBox="1"/>
          <p:nvPr/>
        </p:nvSpPr>
        <p:spPr>
          <a:xfrm>
            <a:off x="4183850" y="3640450"/>
            <a:ext cx="69660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E293B"/>
                </a:solidFill>
                <a:highlight>
                  <a:srgbClr val="FFFFFF"/>
                </a:highlight>
                <a:latin typeface="Noto Sans JP"/>
                <a:ea typeface="Noto Sans JP"/>
                <a:cs typeface="Noto Sans JP"/>
                <a:sym typeface="Noto Sans JP"/>
              </a:rPr>
              <a:t>新しい活動を加えるだけではなく、形骸化した会議や冗長な報告・承認フローを削減し、時間を捻出します。</a:t>
            </a:r>
            <a:endParaRPr sz="1700" b="1">
              <a:solidFill>
                <a:schemeClr val="dk1"/>
              </a:solidFill>
            </a:endParaRPr>
          </a:p>
        </p:txBody>
      </p:sp>
      <p:pic>
        <p:nvPicPr>
          <p:cNvPr id="235" name="Google Shape;23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4959642"/>
            <a:ext cx="104775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9"/>
          <p:cNvSpPr/>
          <p:nvPr/>
        </p:nvSpPr>
        <p:spPr>
          <a:xfrm>
            <a:off x="857250" y="4959650"/>
            <a:ext cx="3225000" cy="1066800"/>
          </a:xfrm>
          <a:prstGeom prst="roundRect">
            <a:avLst>
              <a:gd name="adj" fmla="val 16667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9"/>
          <p:cNvSpPr/>
          <p:nvPr/>
        </p:nvSpPr>
        <p:spPr>
          <a:xfrm>
            <a:off x="3739350" y="4959500"/>
            <a:ext cx="7595400" cy="1066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9"/>
          <p:cNvSpPr/>
          <p:nvPr/>
        </p:nvSpPr>
        <p:spPr>
          <a:xfrm rot="5400000">
            <a:off x="3498999" y="5318150"/>
            <a:ext cx="531000" cy="349500"/>
          </a:xfrm>
          <a:prstGeom prst="triangle">
            <a:avLst>
              <a:gd name="adj" fmla="val 50000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9"/>
          <p:cNvSpPr txBox="1"/>
          <p:nvPr/>
        </p:nvSpPr>
        <p:spPr>
          <a:xfrm>
            <a:off x="921825" y="5273600"/>
            <a:ext cx="2882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  <a:highlight>
                  <a:srgbClr val="0E172A"/>
                </a:highlight>
                <a:latin typeface="Noto Sans JP"/>
                <a:ea typeface="Noto Sans JP"/>
                <a:cs typeface="Noto Sans JP"/>
                <a:sym typeface="Noto Sans JP"/>
              </a:rPr>
              <a:t>本当に自社に合う手法か？</a:t>
            </a:r>
            <a:endParaRPr sz="1600" b="1">
              <a:solidFill>
                <a:schemeClr val="lt1"/>
              </a:solidFill>
              <a:highlight>
                <a:srgbClr val="0E172A"/>
              </a:highlight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40" name="Google Shape;240;p19"/>
          <p:cNvSpPr txBox="1"/>
          <p:nvPr/>
        </p:nvSpPr>
        <p:spPr>
          <a:xfrm>
            <a:off x="4183850" y="5106350"/>
            <a:ext cx="6966000" cy="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E293B"/>
                </a:solidFill>
                <a:highlight>
                  <a:srgbClr val="FFFFFF"/>
                </a:highlight>
                <a:latin typeface="Noto Sans JP"/>
                <a:ea typeface="Noto Sans JP"/>
                <a:cs typeface="Noto Sans JP"/>
                <a:sym typeface="Noto Sans JP"/>
              </a:rPr>
              <a:t>だからこそ、まずは3ヶ月の試行から始めます。</a:t>
            </a:r>
            <a:endParaRPr sz="1700">
              <a:solidFill>
                <a:srgbClr val="1E293B"/>
              </a:solidFill>
              <a:highlight>
                <a:srgbClr val="FFFFFF"/>
              </a:highlight>
              <a:latin typeface="Noto Sans JP"/>
              <a:ea typeface="Noto Sans JP"/>
              <a:cs typeface="Noto Sans JP"/>
              <a:sym typeface="Noto Sans JP"/>
            </a:endParaRPr>
          </a:p>
          <a:p>
            <a:pPr marL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E293B"/>
                </a:solidFill>
                <a:highlight>
                  <a:srgbClr val="FFFFFF"/>
                </a:highlight>
                <a:latin typeface="Noto Sans JP"/>
                <a:ea typeface="Noto Sans JP"/>
                <a:cs typeface="Noto Sans JP"/>
                <a:sym typeface="Noto Sans JP"/>
              </a:rPr>
              <a:t>リスクを限定しながら、自社に合う進め方を検証します。</a:t>
            </a:r>
            <a:endParaRPr sz="1700">
              <a:solidFill>
                <a:srgbClr val="1E293B"/>
              </a:solidFill>
              <a:highlight>
                <a:srgbClr val="FFFFFF"/>
              </a:highlight>
              <a:latin typeface="Noto Sans JP"/>
              <a:ea typeface="Noto Sans JP"/>
              <a:cs typeface="Noto Sans JP"/>
              <a:sym typeface="Noto Sans JP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0"/>
          <p:cNvSpPr txBox="1"/>
          <p:nvPr/>
        </p:nvSpPr>
        <p:spPr>
          <a:xfrm>
            <a:off x="857250" y="571500"/>
            <a:ext cx="10477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CONCLUSION</a:t>
            </a:r>
            <a:endParaRPr/>
          </a:p>
        </p:txBody>
      </p:sp>
      <p:sp>
        <p:nvSpPr>
          <p:cNvPr id="247" name="Google Shape;247;p20"/>
          <p:cNvSpPr txBox="1"/>
          <p:nvPr/>
        </p:nvSpPr>
        <p:spPr>
          <a:xfrm>
            <a:off x="857250" y="819150"/>
            <a:ext cx="110013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今回、ご提案したいこと</a:t>
            </a:r>
            <a:endParaRPr/>
          </a:p>
        </p:txBody>
      </p:sp>
      <p:sp>
        <p:nvSpPr>
          <p:cNvPr id="248" name="Google Shape;248;p20"/>
          <p:cNvSpPr txBox="1"/>
          <p:nvPr/>
        </p:nvSpPr>
        <p:spPr>
          <a:xfrm>
            <a:off x="857200" y="6166782"/>
            <a:ext cx="10477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アジャイル導入そのものを目的にせず、 私たちの組織にとって「</a:t>
            </a:r>
            <a:r>
              <a:rPr lang="en-US" sz="1700" b="1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より良い働き方</a:t>
            </a:r>
            <a:r>
              <a:rPr lang="en-US" sz="1700" b="0" i="0" u="none" strike="noStrike" cap="none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」を現場で検証します。</a:t>
            </a:r>
            <a:endParaRPr sz="1700"/>
          </a:p>
        </p:txBody>
      </p:sp>
      <p:sp>
        <p:nvSpPr>
          <p:cNvPr id="249" name="Google Shape;249;p20"/>
          <p:cNvSpPr txBox="1"/>
          <p:nvPr/>
        </p:nvSpPr>
        <p:spPr>
          <a:xfrm>
            <a:off x="571497" y="1688550"/>
            <a:ext cx="1104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まずは1チーム × 3ヶ月 </a:t>
            </a:r>
            <a:r>
              <a:rPr lang="en-US" sz="2100" b="1">
                <a:solidFill>
                  <a:srgbClr val="2563EB"/>
                </a:solidFill>
                <a:latin typeface="Noto Sans JP"/>
                <a:ea typeface="Noto Sans JP"/>
                <a:cs typeface="Noto Sans JP"/>
                <a:sym typeface="Noto Sans JP"/>
              </a:rPr>
              <a:t>（仮）</a:t>
            </a:r>
            <a:r>
              <a:rPr lang="en-US" sz="21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アジャイルな進め方をパイロット試行する</a:t>
            </a:r>
            <a:endParaRPr sz="21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rgbClr val="2563EB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1043600" y="2044040"/>
            <a:ext cx="982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</p:txBody>
      </p:sp>
      <p:pic>
        <p:nvPicPr>
          <p:cNvPr id="251" name="Google Shape;251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9225" y="4251263"/>
            <a:ext cx="1485525" cy="5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0"/>
          <p:cNvSpPr txBox="1"/>
          <p:nvPr/>
        </p:nvSpPr>
        <p:spPr>
          <a:xfrm>
            <a:off x="7843387" y="2424437"/>
            <a:ext cx="829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継続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53" name="Google Shape;25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3200" y="4251263"/>
            <a:ext cx="1485525" cy="5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0"/>
          <p:cNvSpPr txBox="1"/>
          <p:nvPr/>
        </p:nvSpPr>
        <p:spPr>
          <a:xfrm>
            <a:off x="8839055" y="2424437"/>
            <a:ext cx="829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改善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55" name="Google Shape;25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7175" y="4251263"/>
            <a:ext cx="1485525" cy="53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0"/>
          <p:cNvSpPr txBox="1"/>
          <p:nvPr/>
        </p:nvSpPr>
        <p:spPr>
          <a:xfrm>
            <a:off x="9834723" y="2424437"/>
            <a:ext cx="8292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他展開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257" name="Google Shape;257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332838"/>
            <a:ext cx="5429250" cy="1443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1250" y="2332838"/>
            <a:ext cx="5429250" cy="1443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972230"/>
            <a:ext cx="5429250" cy="1443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0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1250" y="3972230"/>
            <a:ext cx="5429250" cy="144305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0"/>
          <p:cNvSpPr txBox="1"/>
          <p:nvPr/>
        </p:nvSpPr>
        <p:spPr>
          <a:xfrm>
            <a:off x="781041" y="2509524"/>
            <a:ext cx="481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① 自社の現状課題</a:t>
            </a:r>
            <a:endParaRPr sz="2000">
              <a:solidFill>
                <a:srgbClr val="0F172A"/>
              </a:solidFill>
            </a:endParaRPr>
          </a:p>
        </p:txBody>
      </p:sp>
      <p:sp>
        <p:nvSpPr>
          <p:cNvPr id="262" name="Google Shape;262;p20"/>
          <p:cNvSpPr txBox="1"/>
          <p:nvPr/>
        </p:nvSpPr>
        <p:spPr>
          <a:xfrm>
            <a:off x="6400791" y="2509524"/>
            <a:ext cx="481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② 導入により期待する変化</a:t>
            </a:r>
            <a:endParaRPr sz="2000">
              <a:solidFill>
                <a:srgbClr val="0F172A"/>
              </a:solidFill>
            </a:endParaRPr>
          </a:p>
        </p:txBody>
      </p:sp>
      <p:sp>
        <p:nvSpPr>
          <p:cNvPr id="263" name="Google Shape;263;p20"/>
          <p:cNvSpPr txBox="1"/>
          <p:nvPr/>
        </p:nvSpPr>
        <p:spPr>
          <a:xfrm>
            <a:off x="793465" y="4127024"/>
            <a:ext cx="481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③ 対象領域・想定期間・規模</a:t>
            </a:r>
            <a:endParaRPr sz="2000">
              <a:solidFill>
                <a:srgbClr val="0F172A"/>
              </a:solidFill>
            </a:endParaRPr>
          </a:p>
        </p:txBody>
      </p:sp>
      <p:sp>
        <p:nvSpPr>
          <p:cNvPr id="264" name="Google Shape;264;p20"/>
          <p:cNvSpPr txBox="1"/>
          <p:nvPr/>
        </p:nvSpPr>
        <p:spPr>
          <a:xfrm>
            <a:off x="6425639" y="4127024"/>
            <a:ext cx="481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④ </a:t>
            </a:r>
            <a:r>
              <a:rPr lang="en-US" sz="20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パイロットで試すこと</a:t>
            </a:r>
            <a:endParaRPr sz="2000">
              <a:solidFill>
                <a:srgbClr val="0F172A"/>
              </a:solidFill>
            </a:endParaRPr>
          </a:p>
        </p:txBody>
      </p:sp>
      <p:sp>
        <p:nvSpPr>
          <p:cNvPr id="265" name="Google Shape;265;p20"/>
          <p:cNvSpPr/>
          <p:nvPr/>
        </p:nvSpPr>
        <p:spPr>
          <a:xfrm>
            <a:off x="772125" y="2950727"/>
            <a:ext cx="5028000" cy="63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F8F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例：顧客要望の変更に対して、社内調整や承認に時間がかかり、対応までに数週間を要している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0"/>
          <p:cNvSpPr/>
          <p:nvPr/>
        </p:nvSpPr>
        <p:spPr>
          <a:xfrm>
            <a:off x="6391875" y="2950727"/>
            <a:ext cx="5028000" cy="63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F8F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例：顧客から早い段階でフィードバックを得て、変更に対応できるまでの時間を短縮する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0"/>
          <p:cNvSpPr/>
          <p:nvPr/>
        </p:nvSpPr>
        <p:spPr>
          <a:xfrm>
            <a:off x="772125" y="4581577"/>
            <a:ext cx="5028000" cy="63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F8F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例：新規サービス開発プロジェクト ／ 3ヶ月 ／ 1チーム（5〜8名程度）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0"/>
          <p:cNvSpPr/>
          <p:nvPr/>
        </p:nvSpPr>
        <p:spPr>
          <a:xfrm>
            <a:off x="6391875" y="4581577"/>
            <a:ext cx="5028000" cy="63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F8FA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例：2週間ごとに成果を確認し、顧客・関係者からフィードバックを得ながら、次に取り組む内容を見直す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1"/>
          <p:cNvSpPr txBox="1"/>
          <p:nvPr/>
        </p:nvSpPr>
        <p:spPr>
          <a:xfrm>
            <a:off x="857250" y="571500"/>
            <a:ext cx="104775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563EB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NEXT ACTION</a:t>
            </a:r>
            <a:endParaRPr/>
          </a:p>
        </p:txBody>
      </p:sp>
      <p:sp>
        <p:nvSpPr>
          <p:cNvPr id="275" name="Google Shape;275;p21"/>
          <p:cNvSpPr txBox="1"/>
          <p:nvPr/>
        </p:nvSpPr>
        <p:spPr>
          <a:xfrm>
            <a:off x="857250" y="819150"/>
            <a:ext cx="110013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5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パイロットの前に、共通理解をつくる</a:t>
            </a:r>
            <a:endParaRPr sz="3450" b="1">
              <a:solidFill>
                <a:srgbClr val="0F172A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857250" y="6134100"/>
            <a:ext cx="2325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1"/>
          <p:cNvSpPr txBox="1"/>
          <p:nvPr/>
        </p:nvSpPr>
        <p:spPr>
          <a:xfrm>
            <a:off x="857250" y="1716285"/>
            <a:ext cx="10477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同じ言葉を知るだけでなく、「なぜこの進め方をするのか」を対象メンバーでそろえます。</a:t>
            </a:r>
            <a:endParaRPr sz="18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278" name="Google Shape;278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312" y="2416701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7687" y="2416701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7062" y="2416701"/>
            <a:ext cx="857250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96437" y="2416701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1"/>
          <p:cNvSpPr txBox="1"/>
          <p:nvPr/>
        </p:nvSpPr>
        <p:spPr>
          <a:xfrm>
            <a:off x="857250" y="3764209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学ぶ</a:t>
            </a:r>
            <a:endParaRPr sz="2200"/>
          </a:p>
        </p:txBody>
      </p:sp>
      <p:sp>
        <p:nvSpPr>
          <p:cNvPr id="283" name="Google Shape;283;p21"/>
          <p:cNvSpPr txBox="1"/>
          <p:nvPr/>
        </p:nvSpPr>
        <p:spPr>
          <a:xfrm>
            <a:off x="952500" y="4365404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アジャイル／スクラムの</a:t>
            </a:r>
            <a:endParaRPr sz="15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目的と基本を理解する</a:t>
            </a:r>
            <a:endParaRPr/>
          </a:p>
        </p:txBody>
      </p:sp>
      <p:sp>
        <p:nvSpPr>
          <p:cNvPr id="284" name="Google Shape;284;p21"/>
          <p:cNvSpPr txBox="1"/>
          <p:nvPr/>
        </p:nvSpPr>
        <p:spPr>
          <a:xfrm>
            <a:off x="3476625" y="3764209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試す</a:t>
            </a:r>
            <a:endParaRPr sz="2200"/>
          </a:p>
        </p:txBody>
      </p:sp>
      <p:sp>
        <p:nvSpPr>
          <p:cNvPr id="285" name="Google Shape;285;p21"/>
          <p:cNvSpPr txBox="1"/>
          <p:nvPr/>
        </p:nvSpPr>
        <p:spPr>
          <a:xfrm>
            <a:off x="3571875" y="4365404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1チームで</a:t>
            </a:r>
            <a:endParaRPr sz="15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パイロットを始める</a:t>
            </a:r>
            <a:endParaRPr/>
          </a:p>
        </p:txBody>
      </p:sp>
      <p:sp>
        <p:nvSpPr>
          <p:cNvPr id="286" name="Google Shape;286;p21"/>
          <p:cNvSpPr txBox="1"/>
          <p:nvPr/>
        </p:nvSpPr>
        <p:spPr>
          <a:xfrm>
            <a:off x="6096000" y="3764209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評価する</a:t>
            </a:r>
            <a:endParaRPr sz="2200"/>
          </a:p>
        </p:txBody>
      </p:sp>
      <p:sp>
        <p:nvSpPr>
          <p:cNvPr id="287" name="Google Shape;287;p21"/>
          <p:cNvSpPr txBox="1"/>
          <p:nvPr/>
        </p:nvSpPr>
        <p:spPr>
          <a:xfrm>
            <a:off x="6191250" y="4365404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成果と学びを確認し、</a:t>
            </a:r>
            <a:endParaRPr sz="15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改善点を見つける</a:t>
            </a:r>
            <a:endParaRPr/>
          </a:p>
        </p:txBody>
      </p:sp>
      <p:sp>
        <p:nvSpPr>
          <p:cNvPr id="288" name="Google Shape;288;p21"/>
          <p:cNvSpPr txBox="1"/>
          <p:nvPr/>
        </p:nvSpPr>
        <p:spPr>
          <a:xfrm>
            <a:off x="8715375" y="3764209"/>
            <a:ext cx="2619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F172A"/>
                </a:solidFill>
                <a:latin typeface="Noto Sans JP"/>
                <a:ea typeface="Noto Sans JP"/>
                <a:cs typeface="Noto Sans JP"/>
                <a:sym typeface="Noto Sans JP"/>
              </a:rPr>
              <a:t>展開する</a:t>
            </a:r>
            <a:endParaRPr sz="2200"/>
          </a:p>
        </p:txBody>
      </p:sp>
      <p:sp>
        <p:nvSpPr>
          <p:cNvPr id="289" name="Google Shape;289;p21"/>
          <p:cNvSpPr txBox="1"/>
          <p:nvPr/>
        </p:nvSpPr>
        <p:spPr>
          <a:xfrm>
            <a:off x="8810625" y="4365404"/>
            <a:ext cx="2428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得られた学びを活かし、</a:t>
            </a:r>
            <a:endParaRPr sz="1500">
              <a:solidFill>
                <a:srgbClr val="475569"/>
              </a:solidFill>
              <a:latin typeface="Noto Sans JP"/>
              <a:ea typeface="Noto Sans JP"/>
              <a:cs typeface="Noto Sans JP"/>
              <a:sym typeface="Noto Sans JP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75569"/>
                </a:solidFill>
                <a:latin typeface="Noto Sans JP"/>
                <a:ea typeface="Noto Sans JP"/>
                <a:cs typeface="Noto Sans JP"/>
                <a:sym typeface="Noto Sans JP"/>
              </a:rPr>
              <a:t>他チームへ広げる</a:t>
            </a:r>
            <a:endParaRPr/>
          </a:p>
        </p:txBody>
      </p:sp>
      <p:sp>
        <p:nvSpPr>
          <p:cNvPr id="290" name="Google Shape;290;p21"/>
          <p:cNvSpPr/>
          <p:nvPr/>
        </p:nvSpPr>
        <p:spPr>
          <a:xfrm>
            <a:off x="1333500" y="3431114"/>
            <a:ext cx="9525000" cy="192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857250" y="5596725"/>
            <a:ext cx="10477500" cy="705600"/>
          </a:xfrm>
          <a:prstGeom prst="roundRect">
            <a:avLst>
              <a:gd name="adj" fmla="val 16667"/>
            </a:avLst>
          </a:prstGeom>
          <a:solidFill>
            <a:srgbClr val="0E172A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FFFFFF"/>
                </a:solidFill>
              </a:rPr>
              <a:t>Agile Business Institute　</a:t>
            </a:r>
            <a:endParaRPr sz="1100" b="1">
              <a:solidFill>
                <a:srgbClr val="FFFFFF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7DFEB"/>
                </a:solidFill>
              </a:rPr>
              <a:t>認定スクラム研修　</a:t>
            </a:r>
            <a:endParaRPr sz="1100">
              <a:solidFill>
                <a:srgbClr val="D7DFEB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D7DFEB"/>
                </a:solidFill>
              </a:rPr>
              <a:t>https://abi-agile.com/　</a:t>
            </a:r>
            <a:endParaRPr sz="1100" b="1">
              <a:solidFill>
                <a:srgbClr val="FFFFFF"/>
              </a:solidFill>
            </a:endParaRPr>
          </a:p>
        </p:txBody>
      </p:sp>
      <p:sp>
        <p:nvSpPr>
          <p:cNvPr id="292" name="Google Shape;292;p21"/>
          <p:cNvSpPr txBox="1"/>
          <p:nvPr/>
        </p:nvSpPr>
        <p:spPr>
          <a:xfrm>
            <a:off x="952500" y="5718675"/>
            <a:ext cx="973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対象メンバーで認定スクラム研修を受講し、共通理解から実践へ</a:t>
            </a:r>
            <a:endParaRPr sz="18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Macintosh PowerPoint</Application>
  <PresentationFormat>ワイド画面</PresentationFormat>
  <Paragraphs>120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4" baseType="lpstr">
      <vt:lpstr>Plus Jakarta Sans ExtraBold</vt:lpstr>
      <vt:lpstr>Calibri</vt:lpstr>
      <vt:lpstr>Arial</vt:lpstr>
      <vt:lpstr>Noto Sans JP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美帆 板倉</cp:lastModifiedBy>
  <cp:revision>1</cp:revision>
  <dcterms:modified xsi:type="dcterms:W3CDTF">2026-10-19T13:35:20Z</dcterms:modified>
</cp:coreProperties>
</file>